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365" r:id="rId3"/>
    <p:sldId id="489"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4" r:id="rId18"/>
    <p:sldId id="528" r:id="rId19"/>
    <p:sldId id="506" r:id="rId20"/>
    <p:sldId id="507" r:id="rId21"/>
    <p:sldId id="508" r:id="rId22"/>
    <p:sldId id="509" r:id="rId23"/>
    <p:sldId id="510" r:id="rId24"/>
    <p:sldId id="511" r:id="rId25"/>
    <p:sldId id="512" r:id="rId26"/>
    <p:sldId id="513" r:id="rId27"/>
    <p:sldId id="514" r:id="rId28"/>
    <p:sldId id="515" r:id="rId29"/>
    <p:sldId id="516" r:id="rId30"/>
    <p:sldId id="517" r:id="rId31"/>
    <p:sldId id="518" r:id="rId32"/>
    <p:sldId id="519" r:id="rId33"/>
    <p:sldId id="520" r:id="rId34"/>
    <p:sldId id="521" r:id="rId35"/>
    <p:sldId id="522" r:id="rId36"/>
    <p:sldId id="523" r:id="rId37"/>
    <p:sldId id="524" r:id="rId38"/>
    <p:sldId id="525" r:id="rId39"/>
    <p:sldId id="526" r:id="rId40"/>
    <p:sldId id="527" r:id="rId41"/>
    <p:sldId id="47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82DAC-462D-4CD2-96B6-FC559F8E9A6D}" type="datetimeFigureOut">
              <a:rPr lang="en-US" smtClean="0"/>
              <a:pPr/>
              <a:t>12/4/2018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18F83-14AC-4485-9A0F-FCBA8E67F303}" type="slidenum">
              <a:rPr lang="en-US" smtClean="0"/>
              <a:pPr/>
              <a:t>‹#›</a:t>
            </a:fld>
            <a:endParaRPr lang="en-US"/>
          </a:p>
        </p:txBody>
      </p:sp>
    </p:spTree>
    <p:extLst>
      <p:ext uri="{BB962C8B-B14F-4D97-AF65-F5344CB8AC3E}">
        <p14:creationId xmlns:p14="http://schemas.microsoft.com/office/powerpoint/2010/main" val="899830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3DC8A5-0376-4EB9-9CCC-5A4C48283C14}"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DC8A5-0376-4EB9-9CCC-5A4C48283C14}"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DC8A5-0376-4EB9-9CCC-5A4C48283C14}"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3DC8A5-0376-4EB9-9CCC-5A4C48283C14}"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3DC8A5-0376-4EB9-9CCC-5A4C48283C14}"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3DC8A5-0376-4EB9-9CCC-5A4C48283C14}"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3DC8A5-0376-4EB9-9CCC-5A4C48283C14}" type="datetimeFigureOut">
              <a:rPr lang="en-US" smtClean="0"/>
              <a:pPr/>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3DC8A5-0376-4EB9-9CCC-5A4C48283C14}" type="datetimeFigureOut">
              <a:rPr lang="en-US" smtClean="0"/>
              <a:pPr/>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3DC8A5-0376-4EB9-9CCC-5A4C48283C14}" type="datetimeFigureOut">
              <a:rPr lang="en-US" smtClean="0"/>
              <a:pPr/>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DC8A5-0376-4EB9-9CCC-5A4C48283C14}"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DC8A5-0376-4EB9-9CCC-5A4C48283C14}"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DFEA-1AD4-4F2B-9E57-B3FE6B5A9B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4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DC8A5-0376-4EB9-9CCC-5A4C48283C14}" type="datetimeFigureOut">
              <a:rPr lang="en-US" smtClean="0"/>
              <a:pPr/>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BDFEA-1AD4-4F2B-9E57-B3FE6B5A9B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2.bin"/><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11.wmf"/></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5.emf"/><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53217" y="3244334"/>
            <a:ext cx="237566" cy="369332"/>
          </a:xfrm>
          <a:prstGeom prst="rect">
            <a:avLst/>
          </a:prstGeom>
        </p:spPr>
        <p:txBody>
          <a:bodyPr wrap="none">
            <a:spAutoFit/>
          </a:bodyPr>
          <a:lstStyle/>
          <a:p>
            <a:r>
              <a:rPr lang="en-US" dirty="0" smtClean="0"/>
              <a:t> </a:t>
            </a:r>
            <a:endParaRPr lang="en-US" dirty="0"/>
          </a:p>
        </p:txBody>
      </p:sp>
      <p:sp>
        <p:nvSpPr>
          <p:cNvPr id="73729" name="Rectangle 1"/>
          <p:cNvSpPr>
            <a:spLocks noChangeArrowheads="1"/>
          </p:cNvSpPr>
          <p:nvPr/>
        </p:nvSpPr>
        <p:spPr bwMode="auto">
          <a:xfrm>
            <a:off x="4914900" y="304800"/>
            <a:ext cx="3352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365F92"/>
                </a:solidFill>
                <a:effectLst/>
                <a:latin typeface="DiwaniOutlineShaded"/>
                <a:ea typeface="Calibri" pitchFamily="34" charset="0"/>
                <a:cs typeface="Arial" pitchFamily="34" charset="0"/>
              </a:rPr>
              <a:t>جامعة ديالى</a:t>
            </a:r>
            <a:r>
              <a:rPr kumimoji="0" lang="en-US" sz="3200" b="0" i="0" u="none" strike="noStrike" cap="none" normalizeH="0" baseline="0" dirty="0" smtClean="0">
                <a:ln>
                  <a:noFill/>
                </a:ln>
                <a:solidFill>
                  <a:srgbClr val="365F92"/>
                </a:solidFill>
                <a:effectLst/>
                <a:latin typeface="DiwaniOutlineShaded"/>
                <a:ea typeface="Calibri" pitchFamily="34" charset="0"/>
                <a:cs typeface="Arial" pitchFamily="34" charset="0"/>
              </a:rPr>
              <a:t>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365F92"/>
                </a:solidFill>
                <a:effectLst/>
                <a:latin typeface="DiwaniOutlineShaded"/>
                <a:ea typeface="Calibri" pitchFamily="34" charset="0"/>
                <a:cs typeface="Arial" pitchFamily="34" charset="0"/>
              </a:rPr>
              <a:t>كلية الهندسة</a:t>
            </a:r>
            <a:r>
              <a:rPr kumimoji="0" lang="en-US" sz="3200" b="0" i="0" u="none" strike="noStrike" cap="none" normalizeH="0" baseline="0" dirty="0" smtClean="0">
                <a:ln>
                  <a:noFill/>
                </a:ln>
                <a:solidFill>
                  <a:srgbClr val="365F92"/>
                </a:solidFill>
                <a:effectLst/>
                <a:latin typeface="DiwaniOutlineShaded"/>
                <a:ea typeface="Calibri" pitchFamily="34" charset="0"/>
                <a:cs typeface="Arial" pitchFamily="34" charset="0"/>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365F92"/>
                </a:solidFill>
                <a:effectLst/>
                <a:latin typeface="DiwaniOutlineShaded"/>
                <a:ea typeface="Calibri" pitchFamily="34" charset="0"/>
                <a:cs typeface="Arial" pitchFamily="34" charset="0"/>
              </a:rPr>
              <a:t>قسم الهندسة الكيمياوية</a:t>
            </a:r>
            <a:r>
              <a:rPr kumimoji="0" lang="en-US" sz="1000" b="0" i="0" u="none" strike="noStrike" cap="none" normalizeH="0" baseline="0" dirty="0" smtClean="0">
                <a:ln>
                  <a:noFill/>
                </a:ln>
                <a:solidFill>
                  <a:schemeClr val="tx1"/>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3730" name="Rectangle 2"/>
          <p:cNvSpPr>
            <a:spLocks noChangeArrowheads="1"/>
          </p:cNvSpPr>
          <p:nvPr/>
        </p:nvSpPr>
        <p:spPr bwMode="auto">
          <a:xfrm>
            <a:off x="1981200" y="2628900"/>
            <a:ext cx="4160113" cy="175432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Calibri" pitchFamily="34" charset="0"/>
                <a:cs typeface="Garamond" pitchFamily="18" charset="0"/>
              </a:rPr>
              <a:t>Unit Operations</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Calibri" pitchFamily="34" charset="0"/>
                <a:cs typeface="Garamond" pitchFamily="18" charset="0"/>
              </a:rPr>
              <a:t>Lecturer</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Calibri" pitchFamily="34" charset="0"/>
                <a:cs typeface="Garamond" pitchFamily="18" charset="0"/>
              </a:rPr>
              <a:t>Dr </a:t>
            </a:r>
            <a:r>
              <a:rPr kumimoji="0" lang="en-US" sz="3600" b="0" i="0" u="none" strike="noStrike" cap="none" normalizeH="0" baseline="0" dirty="0" err="1" smtClean="0">
                <a:ln>
                  <a:noFill/>
                </a:ln>
                <a:solidFill>
                  <a:srgbClr val="000000"/>
                </a:solidFill>
                <a:effectLst/>
                <a:latin typeface="Arial" pitchFamily="34" charset="0"/>
                <a:ea typeface="Calibri" pitchFamily="34" charset="0"/>
                <a:cs typeface="Garamond" pitchFamily="18" charset="0"/>
              </a:rPr>
              <a:t>Salah</a:t>
            </a:r>
            <a:r>
              <a:rPr kumimoji="0" lang="en-US" sz="3600" b="0" i="0" u="none" strike="noStrike" cap="none" normalizeH="0" baseline="0" dirty="0" smtClean="0">
                <a:ln>
                  <a:noFill/>
                </a:ln>
                <a:solidFill>
                  <a:srgbClr val="000000"/>
                </a:solidFill>
                <a:effectLst/>
                <a:latin typeface="Arial" pitchFamily="34" charset="0"/>
                <a:ea typeface="Calibri" pitchFamily="34" charset="0"/>
                <a:cs typeface="Garamond" pitchFamily="18" charset="0"/>
              </a:rPr>
              <a:t> N. </a:t>
            </a:r>
            <a:r>
              <a:rPr kumimoji="0" lang="en-US" sz="3600" b="0" i="0" u="none" strike="noStrike" cap="none" normalizeH="0" baseline="0" dirty="0" err="1" smtClean="0">
                <a:ln>
                  <a:noFill/>
                </a:ln>
                <a:solidFill>
                  <a:srgbClr val="000000"/>
                </a:solidFill>
                <a:effectLst/>
                <a:latin typeface="Arial" pitchFamily="34" charset="0"/>
                <a:ea typeface="Calibri" pitchFamily="34" charset="0"/>
                <a:cs typeface="Garamond" pitchFamily="18" charset="0"/>
              </a:rPr>
              <a:t>Farhan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81" name="Picture 3" descr="micro"/>
          <p:cNvPicPr>
            <a:picLocks noChangeAspect="1" noChangeArrowheads="1"/>
          </p:cNvPicPr>
          <p:nvPr/>
        </p:nvPicPr>
        <p:blipFill>
          <a:blip r:embed="rId2"/>
          <a:srcRect/>
          <a:stretch>
            <a:fillRect/>
          </a:stretch>
        </p:blipFill>
        <p:spPr bwMode="auto">
          <a:xfrm>
            <a:off x="5029200" y="3505200"/>
            <a:ext cx="3263860" cy="2781300"/>
          </a:xfrm>
          <a:prstGeom prst="rect">
            <a:avLst/>
          </a:prstGeom>
          <a:noFill/>
          <a:ln w="9525">
            <a:solidFill>
              <a:srgbClr val="000000"/>
            </a:solidFill>
            <a:miter lim="800000"/>
            <a:headEnd/>
            <a:tailEnd/>
          </a:ln>
        </p:spPr>
      </p:pic>
      <p:sp>
        <p:nvSpPr>
          <p:cNvPr id="174083" name="Rectangle 3"/>
          <p:cNvSpPr>
            <a:spLocks noChangeArrowheads="1"/>
          </p:cNvSpPr>
          <p:nvPr/>
        </p:nvSpPr>
        <p:spPr bwMode="auto">
          <a:xfrm>
            <a:off x="190500" y="228600"/>
            <a:ext cx="7051674" cy="31085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Microfiltration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8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Largest pores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8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 sterile filtration with pores 0.1-10.0 microns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8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Micro-organisms cannot pass through them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8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Operated at low pressure differences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sz="28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Used to filter particles. </a:t>
            </a:r>
            <a:endPar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May or may not be asymmetric</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1"/>
          <p:cNvSpPr>
            <a:spLocks noChangeArrowheads="1"/>
          </p:cNvSpPr>
          <p:nvPr/>
        </p:nvSpPr>
        <p:spPr bwMode="auto">
          <a:xfrm>
            <a:off x="0" y="0"/>
            <a:ext cx="86487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tab pos="400050" algn="l"/>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Wide array of applications: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water </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pharmaceutical industry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Food &amp; beverages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Chemical industry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Microelectronics industry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Fermentation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Laboratory/analytical uses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00050" algn="l"/>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Applications in the near future: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Biotechnology</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concentration of biomass</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Diatomaceous earth displacement (Diatomaceous earth is a filter media used for the same purposes but needs periodic replacement)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Non-sewage waste treatment </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removing intractable particles in oily fluids</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 typeface="Symbol" pitchFamily="18" charset="2"/>
              <a:buChar char=""/>
              <a:tabLst>
                <a:tab pos="400050" algn="l"/>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Paints </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separating solvents from pigments</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tr-T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0" y="0"/>
            <a:ext cx="9143999"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Ultrafiltration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To separate a solution</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mixture of desirable</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and undesirable</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components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Ha</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smaller pores than microfiltration membranes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Driving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force→pressure</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differential</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2-10 bars to 25-30 bars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Used to separate species with pore sizes 10-1000 Å(10</a:t>
            </a:r>
            <a:r>
              <a:rPr kumimoji="0" lang="en-US" sz="2400" b="0" i="0" u="none" strike="noStrike" cap="none" normalizeH="0" baseline="30000" dirty="0" smtClean="0">
                <a:ln>
                  <a:noFill/>
                </a:ln>
                <a:solidFill>
                  <a:srgbClr val="000000"/>
                </a:solidFill>
                <a:effectLst/>
                <a:latin typeface="Calibri" pitchFamily="34" charset="0"/>
                <a:ea typeface="Times New Roman" pitchFamily="18" charset="0"/>
                <a:cs typeface="Arial" pitchFamily="34" charset="0"/>
              </a:rPr>
              <a:t>-3</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-0.1 microns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2033" name="Picture 3" descr="ultra"/>
          <p:cNvPicPr>
            <a:picLocks noChangeAspect="1" noChangeArrowheads="1"/>
          </p:cNvPicPr>
          <p:nvPr/>
        </p:nvPicPr>
        <p:blipFill>
          <a:blip r:embed="rId2"/>
          <a:srcRect/>
          <a:stretch>
            <a:fillRect/>
          </a:stretch>
        </p:blipFill>
        <p:spPr bwMode="auto">
          <a:xfrm>
            <a:off x="6896100" y="3505200"/>
            <a:ext cx="2047875" cy="1903412"/>
          </a:xfrm>
          <a:prstGeom prst="rect">
            <a:avLst/>
          </a:prstGeom>
          <a:noFill/>
          <a:ln w="9525">
            <a:solidFill>
              <a:srgbClr val="000000"/>
            </a:solidFill>
            <a:miter lim="800000"/>
            <a:headEnd/>
            <a:tailEnd/>
          </a:ln>
        </p:spPr>
      </p:pic>
      <p:sp>
        <p:nvSpPr>
          <p:cNvPr id="172035" name="Rectangle 3"/>
          <p:cNvSpPr>
            <a:spLocks noChangeArrowheads="1"/>
          </p:cNvSpPr>
          <p:nvPr/>
        </p:nvSpPr>
        <p:spPr bwMode="auto">
          <a:xfrm>
            <a:off x="0" y="2438400"/>
            <a:ext cx="8382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457200" algn="l"/>
                <a:tab pos="914400" algn="l"/>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Can be obtained down to a molecular weight cutoff (MWCO) level of 1000 and up to as high as 1 000 000.</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asymmetric</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the pores are small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Wide range of applications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emulsion waste treatment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Treatment of whey in dairy industries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Concentration of biological macromolecules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Concentration of textile sizing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 pos="9144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Concentration of heat sensitive proteins for food additives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0" y="0"/>
            <a:ext cx="6301020"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Wide range of applications in the near future: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Ultrafiltration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milk</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71011" name="Rectangle 3"/>
          <p:cNvSpPr>
            <a:spLocks noChangeArrowheads="1"/>
          </p:cNvSpPr>
          <p:nvPr/>
        </p:nvSpPr>
        <p:spPr bwMode="auto">
          <a:xfrm>
            <a:off x="228601" y="990600"/>
            <a:ext cx="86487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457200" algn="l"/>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Bioprocessing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separation and concentration of biologically active components</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Protein harvesting (production of protein on field)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Refining of oils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1012" name="Rectangle 4"/>
          <p:cNvSpPr>
            <a:spLocks noChangeArrowheads="1"/>
          </p:cNvSpPr>
          <p:nvPr/>
        </p:nvSpPr>
        <p:spPr bwMode="auto">
          <a:xfrm>
            <a:off x="0" y="2781300"/>
            <a:ext cx="89535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Nanofiltration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Less pore sizes than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ultrafiltration</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membranes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The mass transfer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mechanismis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diffusion</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&amp;</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separate small molecules from the solution </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asymmetric</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Cellulosic acetate and aromatic polyamide type </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membranes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salt rejections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95% for divalent salts to 40% for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monovalent</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salts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Can typically operate at higher recoveries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conserving total water usage due to a lower concentrate stream flow rate</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(advantage over reverse osmosis)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N</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ot</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effective on small molecular weight organics</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(e.g.</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methanol</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1"/>
          <p:cNvSpPr>
            <a:spLocks noChangeArrowheads="1"/>
          </p:cNvSpPr>
          <p:nvPr/>
        </p:nvSpPr>
        <p:spPr bwMode="auto">
          <a:xfrm>
            <a:off x="0" y="0"/>
            <a:ext cx="8491427" cy="267765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Typical applications: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Desalination of food, dairy and beverage products or byproducts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esalination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whey, UF permeate 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retentate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required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Desalination of dyes and optical brighteners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Purification of spent clean-in-place (CIP) chemicals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Color reduction or manipulation of food products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Concentration of food, dairy and beverage products or byproducts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9987" name="Rectangle 3"/>
          <p:cNvSpPr>
            <a:spLocks noChangeArrowheads="1"/>
          </p:cNvSpPr>
          <p:nvPr/>
        </p:nvSpPr>
        <p:spPr bwMode="auto">
          <a:xfrm>
            <a:off x="0" y="2781300"/>
            <a:ext cx="4008020"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Membrane Process Characteristics</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9986" name="Picture 14"/>
          <p:cNvPicPr>
            <a:picLocks noChangeAspect="1" noChangeArrowheads="1"/>
          </p:cNvPicPr>
          <p:nvPr/>
        </p:nvPicPr>
        <p:blipFill>
          <a:blip r:embed="rId2"/>
          <a:srcRect/>
          <a:stretch>
            <a:fillRect/>
          </a:stretch>
        </p:blipFill>
        <p:spPr bwMode="auto">
          <a:xfrm>
            <a:off x="2019300" y="3153544"/>
            <a:ext cx="5181600" cy="347585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0" y="0"/>
            <a:ext cx="9288270" cy="5924729"/>
            <a:chOff x="0" y="0"/>
            <a:chExt cx="9288270" cy="5924729"/>
          </a:xfrm>
        </p:grpSpPr>
        <p:graphicFrame>
          <p:nvGraphicFramePr>
            <p:cNvPr id="168963" name="Object 3"/>
            <p:cNvGraphicFramePr>
              <a:graphicFrameLocks noChangeAspect="1"/>
            </p:cNvGraphicFramePr>
            <p:nvPr/>
          </p:nvGraphicFramePr>
          <p:xfrm>
            <a:off x="2705100" y="723900"/>
            <a:ext cx="1981200" cy="891540"/>
          </p:xfrm>
          <a:graphic>
            <a:graphicData uri="http://schemas.openxmlformats.org/presentationml/2006/ole">
              <mc:AlternateContent xmlns:mc="http://schemas.openxmlformats.org/markup-compatibility/2006">
                <mc:Choice xmlns:v="urn:schemas-microsoft-com:vml" Requires="v">
                  <p:oleObj spid="_x0000_s168964" name="Equation" r:id="rId3" imgW="1143000" imgH="520700" progId="Equation.3">
                    <p:embed/>
                  </p:oleObj>
                </mc:Choice>
                <mc:Fallback>
                  <p:oleObj name="Equation" r:id="rId3" imgW="1143000" imgH="5207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5100" y="723900"/>
                          <a:ext cx="1981200" cy="8915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8962" name="Object 2"/>
            <p:cNvGraphicFramePr>
              <a:graphicFrameLocks noChangeAspect="1"/>
            </p:cNvGraphicFramePr>
            <p:nvPr/>
          </p:nvGraphicFramePr>
          <p:xfrm>
            <a:off x="647700" y="4686300"/>
            <a:ext cx="533400" cy="452582"/>
          </p:xfrm>
          <a:graphic>
            <a:graphicData uri="http://schemas.openxmlformats.org/presentationml/2006/ole">
              <mc:AlternateContent xmlns:mc="http://schemas.openxmlformats.org/markup-compatibility/2006">
                <mc:Choice xmlns:v="urn:schemas-microsoft-com:vml" Requires="v">
                  <p:oleObj spid="_x0000_s168965" name="Equation" r:id="rId5" imgW="317087" imgH="266353" progId="Equation.3">
                    <p:embed/>
                  </p:oleObj>
                </mc:Choice>
                <mc:Fallback>
                  <p:oleObj name="Equation" r:id="rId5" imgW="317087" imgH="266353"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4686300"/>
                          <a:ext cx="533400" cy="4525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8961" name="Object 1"/>
            <p:cNvGraphicFramePr>
              <a:graphicFrameLocks noChangeAspect="1"/>
            </p:cNvGraphicFramePr>
            <p:nvPr/>
          </p:nvGraphicFramePr>
          <p:xfrm>
            <a:off x="228600" y="2476500"/>
            <a:ext cx="691243" cy="483870"/>
          </p:xfrm>
          <a:graphic>
            <a:graphicData uri="http://schemas.openxmlformats.org/presentationml/2006/ole">
              <mc:AlternateContent xmlns:mc="http://schemas.openxmlformats.org/markup-compatibility/2006">
                <mc:Choice xmlns:v="urn:schemas-microsoft-com:vml" Requires="v">
                  <p:oleObj spid="_x0000_s168966" name="Equation" r:id="rId7" imgW="380835" imgH="266584" progId="Equation.3">
                    <p:embed/>
                  </p:oleObj>
                </mc:Choice>
                <mc:Fallback>
                  <p:oleObj name="Equation" r:id="rId7" imgW="380835" imgH="266584" progId="Equation.3">
                    <p:embed/>
                    <p:pic>
                      <p:nvPicPr>
                        <p:cNvPr id="0"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2476500"/>
                          <a:ext cx="691243" cy="4838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8964" name="Rectangle 4"/>
            <p:cNvSpPr>
              <a:spLocks noChangeArrowheads="1"/>
            </p:cNvSpPr>
            <p:nvPr/>
          </p:nvSpPr>
          <p:spPr bwMode="auto">
            <a:xfrm>
              <a:off x="0" y="0"/>
              <a:ext cx="6072496"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General Membrane Equation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general membrane equation takes the form:</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8965" name="Rectangle 5"/>
            <p:cNvSpPr>
              <a:spLocks noChangeArrowheads="1"/>
            </p:cNvSpPr>
            <p:nvPr/>
          </p:nvSpPr>
          <p:spPr bwMode="auto">
            <a:xfrm>
              <a:off x="149230" y="1371600"/>
              <a:ext cx="9139040"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 membrane flux, expressed as volumetric rate per unit area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8966" name="Rectangle 6"/>
            <p:cNvSpPr>
              <a:spLocks noChangeArrowheads="1"/>
            </p:cNvSpPr>
            <p:nvPr/>
          </p:nvSpPr>
          <p:spPr bwMode="auto">
            <a:xfrm>
              <a:off x="495300" y="4724400"/>
              <a:ext cx="828965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pressure difference applied across the membrane (trans membrane pressure).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8967" name="Rectangle 7"/>
            <p:cNvSpPr>
              <a:spLocks noChangeArrowheads="1"/>
            </p:cNvSpPr>
            <p:nvPr/>
          </p:nvSpPr>
          <p:spPr bwMode="auto">
            <a:xfrm>
              <a:off x="0" y="2514600"/>
              <a:ext cx="84201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difference in osmotic pressure across the membrane.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en-US" sz="2400" b="0" i="1"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m</a:t>
              </a:r>
              <a:r>
                <a:rPr kumimoji="0" lang="en-US" sz="2400" b="0" i="1"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 resistance of the membrane.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Rc</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 resistance of layers deposited on the membrane, the filter cake and gel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foulants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0" y="0"/>
            <a:ext cx="87249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membrane is only exposed to pure solvent, say water, then the above equation reduces to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67937" name="Object 1"/>
          <p:cNvGraphicFramePr>
            <a:graphicFrameLocks noChangeAspect="1"/>
          </p:cNvGraphicFramePr>
          <p:nvPr/>
        </p:nvGraphicFramePr>
        <p:xfrm>
          <a:off x="1905000" y="914399"/>
          <a:ext cx="1524000" cy="828675"/>
        </p:xfrm>
        <a:graphic>
          <a:graphicData uri="http://schemas.openxmlformats.org/presentationml/2006/ole">
            <mc:AlternateContent xmlns:mc="http://schemas.openxmlformats.org/markup-compatibility/2006">
              <mc:Choice xmlns:v="urn:schemas-microsoft-com:vml" Requires="v">
                <p:oleObj spid="_x0000_s167938" name="Equation" r:id="rId3" imgW="685800" imgH="520700" progId="Equation.3">
                  <p:embed/>
                </p:oleObj>
              </mc:Choice>
              <mc:Fallback>
                <p:oleObj name="Equation" r:id="rId3" imgW="685800" imgH="5207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914399"/>
                        <a:ext cx="1524000"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7939" name="Rectangle 3"/>
          <p:cNvSpPr>
            <a:spLocks noChangeArrowheads="1"/>
          </p:cNvSpPr>
          <p:nvPr/>
        </p:nvSpPr>
        <p:spPr bwMode="auto">
          <a:xfrm>
            <a:off x="0" y="2171700"/>
            <a:ext cx="87249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clear that the trans membrane pressure must exceed the osmotic pressure for flow to occur.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separation of a solute by a membrane gives rise to an increased concentration of that solute at the membrane surface, an effect known as concentration polarization.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0"/>
            <a:ext cx="88011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Cross-Flow Microfiltration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classical filtration processes are limited to concentrating particles above 5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μm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solutions with particles of less than 5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μm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down to 0.1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μm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suitable separation process is the microfiltration. It is necessary that the particles concentration is small in order not to clog the micro filter.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a:picLocks noChangeAspect="1" noChangeArrowheads="1"/>
          </p:cNvPicPr>
          <p:nvPr/>
        </p:nvPicPr>
        <p:blipFill>
          <a:blip r:embed="rId2"/>
          <a:srcRect/>
          <a:stretch>
            <a:fillRect/>
          </a:stretch>
        </p:blipFill>
        <p:spPr bwMode="auto">
          <a:xfrm>
            <a:off x="571500" y="3314700"/>
            <a:ext cx="7448550" cy="2590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913" name="Picture 1"/>
          <p:cNvPicPr>
            <a:picLocks noChangeAspect="1" noChangeArrowheads="1"/>
          </p:cNvPicPr>
          <p:nvPr/>
        </p:nvPicPr>
        <p:blipFill>
          <a:blip r:embed="rId2"/>
          <a:srcRect/>
          <a:stretch>
            <a:fillRect/>
          </a:stretch>
        </p:blipFill>
        <p:spPr bwMode="auto">
          <a:xfrm>
            <a:off x="228600" y="838200"/>
            <a:ext cx="8463679" cy="4838700"/>
          </a:xfrm>
          <a:prstGeom prst="rect">
            <a:avLst/>
          </a:prstGeom>
          <a:noFill/>
        </p:spPr>
      </p:pic>
      <p:sp>
        <p:nvSpPr>
          <p:cNvPr id="166916" name="Rectangle 4"/>
          <p:cNvSpPr>
            <a:spLocks noChangeArrowheads="1"/>
          </p:cNvSpPr>
          <p:nvPr/>
        </p:nvSpPr>
        <p:spPr bwMode="auto">
          <a:xfrm>
            <a:off x="0" y="0"/>
            <a:ext cx="7885748"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flow diagram of a simple cross-flow system is shown in the figure below</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6917" name="Rectangle 5"/>
          <p:cNvSpPr>
            <a:spLocks noChangeArrowheads="1"/>
          </p:cNvSpPr>
          <p:nvPr/>
        </p:nvSpPr>
        <p:spPr bwMode="auto">
          <a:xfrm>
            <a:off x="0" y="4981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1"/>
          <p:cNvSpPr>
            <a:spLocks noChangeArrowheads="1"/>
          </p:cNvSpPr>
          <p:nvPr/>
        </p:nvSpPr>
        <p:spPr bwMode="auto">
          <a:xfrm>
            <a:off x="0" y="0"/>
            <a:ext cx="8915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feed is pumped at a velocity in the range 1</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m/s parallel to the face of the membrane and with a pressure difference of 1 </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5kPa/m</a:t>
            </a:r>
            <a:r>
              <a:rPr kumimoji="0" lang="en-US" sz="2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across the membrane. The liquid permeates through the membrane and the feed emerges in a more concentrated form at the exit of the module. See Fig. 8.5 of flow diagram for a simple cross-flow system and Fig. 8.6 for the variation of permeation flow with time.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microfiltration accompanied with fouling on the membrane the membrane flux can be written as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4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3842" name="Object 2"/>
          <p:cNvGraphicFramePr>
            <a:graphicFrameLocks noChangeAspect="1"/>
          </p:cNvGraphicFramePr>
          <p:nvPr/>
        </p:nvGraphicFramePr>
        <p:xfrm>
          <a:off x="1562100" y="3162300"/>
          <a:ext cx="2438400" cy="1097280"/>
        </p:xfrm>
        <a:graphic>
          <a:graphicData uri="http://schemas.openxmlformats.org/presentationml/2006/ole">
            <mc:AlternateContent xmlns:mc="http://schemas.openxmlformats.org/markup-compatibility/2006">
              <mc:Choice xmlns:v="urn:schemas-microsoft-com:vml" Requires="v">
                <p:oleObj spid="_x0000_s163843" name="Equation" r:id="rId3" imgW="1143000" imgH="520700" progId="Equation.3">
                  <p:embed/>
                </p:oleObj>
              </mc:Choice>
              <mc:Fallback>
                <p:oleObj name="Equation" r:id="rId3" imgW="1143000" imgH="5207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2100" y="3162300"/>
                        <a:ext cx="2438400" cy="1097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45" name="Rectangle 5"/>
          <p:cNvSpPr>
            <a:spLocks noChangeArrowheads="1"/>
          </p:cNvSpPr>
          <p:nvPr/>
        </p:nvSpPr>
        <p:spPr bwMode="auto">
          <a:xfrm>
            <a:off x="0" y="4343400"/>
            <a:ext cx="8686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a:t>
            </a:r>
            <a:r>
              <a:rPr kumimoji="0" lang="en-US" sz="2400" b="0" i="0" u="none" strike="noStrike" cap="none" normalizeH="0" baseline="-30000" dirty="0" err="1" smtClean="0">
                <a:ln>
                  <a:noFill/>
                </a:ln>
                <a:solidFill>
                  <a:schemeClr val="tx1"/>
                </a:solidFill>
                <a:effectLst/>
                <a:latin typeface="Times New Roman" pitchFamily="18" charset="0"/>
                <a:ea typeface="Calibri" pitchFamily="34"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now represents the resistance of the cake, which if all filtered particles remain in the cake, may be written as: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44" name="Picture 3"/>
          <p:cNvPicPr>
            <a:picLocks noChangeAspect="1" noChangeArrowheads="1"/>
          </p:cNvPicPr>
          <p:nvPr/>
        </p:nvPicPr>
        <p:blipFill>
          <a:blip r:embed="rId5"/>
          <a:srcRect/>
          <a:stretch>
            <a:fillRect/>
          </a:stretch>
        </p:blipFill>
        <p:spPr bwMode="auto">
          <a:xfrm>
            <a:off x="457200" y="5219700"/>
            <a:ext cx="2971800" cy="1177506"/>
          </a:xfrm>
          <a:prstGeom prst="rect">
            <a:avLst/>
          </a:prstGeom>
          <a:noFill/>
        </p:spPr>
      </p:pic>
      <p:sp>
        <p:nvSpPr>
          <p:cNvPr id="163846" name="Rectangle 6"/>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p:nvPr/>
        </p:nvSpPr>
        <p:spPr>
          <a:xfrm>
            <a:off x="3848100" y="5143500"/>
            <a:ext cx="5029200" cy="1569660"/>
          </a:xfrm>
          <a:prstGeom prst="rect">
            <a:avLst/>
          </a:prstGeom>
        </p:spPr>
        <p:txBody>
          <a:bodyPr wrap="square">
            <a:spAutoFit/>
          </a:bodyPr>
          <a:lstStyle/>
          <a:p>
            <a:pPr lvl="0" fontAlgn="base">
              <a:spcBef>
                <a:spcPct val="0"/>
              </a:spcBef>
              <a:spcAft>
                <a:spcPct val="0"/>
              </a:spcAft>
            </a:pPr>
            <a:r>
              <a:rPr lang="en-US" sz="1600" dirty="0" smtClean="0">
                <a:latin typeface="Times New Roman" pitchFamily="18" charset="0"/>
                <a:ea typeface="Calibri" pitchFamily="34" charset="0"/>
                <a:cs typeface="Times New Roman" pitchFamily="18" charset="0"/>
              </a:rPr>
              <a:t>Where</a:t>
            </a:r>
            <a:endParaRPr lang="en-US" sz="1600" dirty="0" smtClean="0">
              <a:latin typeface="Arial" pitchFamily="34" charset="0"/>
              <a:cs typeface="Arial" pitchFamily="34" charset="0"/>
            </a:endParaRPr>
          </a:p>
          <a:p>
            <a:pPr lvl="0" eaLnBrk="0" fontAlgn="base" hangingPunct="0">
              <a:spcBef>
                <a:spcPct val="0"/>
              </a:spcBef>
              <a:spcAft>
                <a:spcPct val="0"/>
              </a:spcAft>
            </a:pPr>
            <a:r>
              <a:rPr lang="en-US" sz="1600" dirty="0" smtClean="0">
                <a:latin typeface="Times New Roman" pitchFamily="18" charset="0"/>
                <a:ea typeface="Calibri" pitchFamily="34" charset="0"/>
                <a:cs typeface="Times New Roman" pitchFamily="18" charset="0"/>
              </a:rPr>
              <a:t>r is the specific resistance of the deposit</a:t>
            </a:r>
            <a:endParaRPr lang="en-US" sz="1600" dirty="0" smtClean="0">
              <a:latin typeface="Arial" pitchFamily="34" charset="0"/>
              <a:cs typeface="Arial" pitchFamily="34" charset="0"/>
            </a:endParaRPr>
          </a:p>
          <a:p>
            <a:pPr lvl="0" eaLnBrk="0" fontAlgn="base" hangingPunct="0">
              <a:spcBef>
                <a:spcPct val="0"/>
              </a:spcBef>
              <a:spcAft>
                <a:spcPct val="0"/>
              </a:spcAft>
            </a:pPr>
            <a:r>
              <a:rPr lang="en-US" sz="1600" dirty="0" smtClean="0">
                <a:latin typeface="Times New Roman" pitchFamily="18" charset="0"/>
                <a:ea typeface="Calibri" pitchFamily="34" charset="0"/>
                <a:cs typeface="Times New Roman" pitchFamily="18" charset="0"/>
              </a:rPr>
              <a:t>V is the total volume filtered</a:t>
            </a:r>
            <a:endParaRPr lang="en-US" sz="1600" dirty="0" smtClean="0">
              <a:latin typeface="Arial" pitchFamily="34" charset="0"/>
              <a:cs typeface="Arial" pitchFamily="34" charset="0"/>
            </a:endParaRPr>
          </a:p>
          <a:p>
            <a:pPr lvl="0" eaLnBrk="0" fontAlgn="base" hangingPunct="0">
              <a:spcBef>
                <a:spcPct val="0"/>
              </a:spcBef>
              <a:spcAft>
                <a:spcPct val="0"/>
              </a:spcAft>
            </a:pPr>
            <a:r>
              <a:rPr lang="en-US" sz="1600" dirty="0" err="1" smtClean="0">
                <a:latin typeface="Times New Roman" pitchFamily="18" charset="0"/>
                <a:ea typeface="Calibri" pitchFamily="34" charset="0"/>
                <a:cs typeface="Times New Roman" pitchFamily="18" charset="0"/>
              </a:rPr>
              <a:t>V</a:t>
            </a:r>
            <a:r>
              <a:rPr lang="en-US" sz="1600" baseline="-30000" dirty="0" err="1" smtClean="0">
                <a:latin typeface="Times New Roman" pitchFamily="18" charset="0"/>
                <a:ea typeface="Calibri" pitchFamily="34" charset="0"/>
                <a:cs typeface="Times New Roman" pitchFamily="18" charset="0"/>
              </a:rPr>
              <a:t>s</a:t>
            </a:r>
            <a:r>
              <a:rPr lang="en-US" sz="1600" dirty="0" err="1" smtClean="0">
                <a:latin typeface="Times New Roman" pitchFamily="18" charset="0"/>
                <a:ea typeface="Calibri" pitchFamily="34" charset="0"/>
                <a:cs typeface="Times New Roman" pitchFamily="18" charset="0"/>
              </a:rPr>
              <a:t>is</a:t>
            </a:r>
            <a:r>
              <a:rPr lang="en-US" sz="1600" dirty="0" smtClean="0">
                <a:latin typeface="Times New Roman" pitchFamily="18" charset="0"/>
                <a:ea typeface="Calibri" pitchFamily="34" charset="0"/>
                <a:cs typeface="Times New Roman" pitchFamily="18" charset="0"/>
              </a:rPr>
              <a:t> the volume of particles deposited</a:t>
            </a:r>
            <a:endParaRPr lang="en-US" sz="1600" dirty="0" smtClean="0">
              <a:latin typeface="Arial" pitchFamily="34" charset="0"/>
              <a:cs typeface="Arial" pitchFamily="34" charset="0"/>
            </a:endParaRPr>
          </a:p>
          <a:p>
            <a:pPr lvl="0" eaLnBrk="0" fontAlgn="base" hangingPunct="0">
              <a:spcBef>
                <a:spcPct val="0"/>
              </a:spcBef>
              <a:spcAft>
                <a:spcPct val="0"/>
              </a:spcAft>
            </a:pPr>
            <a:r>
              <a:rPr lang="en-US" sz="1600" dirty="0" err="1" smtClean="0">
                <a:latin typeface="Times New Roman" pitchFamily="18" charset="0"/>
                <a:ea typeface="Calibri" pitchFamily="34" charset="0"/>
                <a:cs typeface="Times New Roman" pitchFamily="18" charset="0"/>
              </a:rPr>
              <a:t>C</a:t>
            </a:r>
            <a:r>
              <a:rPr lang="en-US" sz="1600" baseline="-30000" dirty="0" err="1" smtClean="0">
                <a:latin typeface="Times New Roman" pitchFamily="18" charset="0"/>
                <a:ea typeface="Calibri" pitchFamily="34" charset="0"/>
                <a:cs typeface="Times New Roman" pitchFamily="18" charset="0"/>
              </a:rPr>
              <a:t>b</a:t>
            </a:r>
            <a:r>
              <a:rPr lang="en-US" sz="1600" dirty="0" err="1" smtClean="0">
                <a:latin typeface="Times New Roman" pitchFamily="18" charset="0"/>
                <a:ea typeface="Calibri" pitchFamily="34" charset="0"/>
                <a:cs typeface="Times New Roman" pitchFamily="18" charset="0"/>
              </a:rPr>
              <a:t>is</a:t>
            </a:r>
            <a:r>
              <a:rPr lang="en-US" sz="1600" dirty="0" smtClean="0">
                <a:latin typeface="Times New Roman" pitchFamily="18" charset="0"/>
                <a:ea typeface="Calibri" pitchFamily="34" charset="0"/>
                <a:cs typeface="Times New Roman" pitchFamily="18" charset="0"/>
              </a:rPr>
              <a:t> the bulk concentration of particles in the feed (particle volume/feed volume)  A</a:t>
            </a:r>
            <a:r>
              <a:rPr lang="en-US" sz="1600" baseline="-30000" dirty="0" smtClean="0">
                <a:latin typeface="Times New Roman" pitchFamily="18" charset="0"/>
                <a:ea typeface="Calibri" pitchFamily="34" charset="0"/>
                <a:cs typeface="Times New Roman" pitchFamily="18" charset="0"/>
              </a:rPr>
              <a:t>m</a:t>
            </a:r>
            <a:r>
              <a:rPr lang="en-US" sz="1600" dirty="0" smtClean="0">
                <a:latin typeface="Times New Roman" pitchFamily="18" charset="0"/>
                <a:ea typeface="Calibri" pitchFamily="34" charset="0"/>
                <a:cs typeface="Times New Roman" pitchFamily="18" charset="0"/>
              </a:rPr>
              <a:t>is the membrane area.</a:t>
            </a: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5300" y="1066800"/>
            <a:ext cx="8153400" cy="1938992"/>
          </a:xfrm>
          <a:prstGeom prst="rect">
            <a:avLst/>
          </a:prstGeom>
        </p:spPr>
        <p:txBody>
          <a:bodyPr wrap="square">
            <a:spAutoFit/>
          </a:bodyPr>
          <a:lstStyle/>
          <a:p>
            <a:pPr algn="ctr"/>
            <a:r>
              <a:rPr lang="en-US" sz="6000" dirty="0" smtClean="0">
                <a:solidFill>
                  <a:srgbClr val="FF0000"/>
                </a:solidFill>
              </a:rPr>
              <a:t>Membrane Separation Processes</a:t>
            </a:r>
            <a:endParaRPr lang="en-US" sz="60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4"/>
          <p:cNvPicPr>
            <a:picLocks noChangeAspect="1" noChangeArrowheads="1"/>
          </p:cNvPicPr>
          <p:nvPr/>
        </p:nvPicPr>
        <p:blipFill>
          <a:blip r:embed="rId2"/>
          <a:srcRect/>
          <a:stretch>
            <a:fillRect/>
          </a:stretch>
        </p:blipFill>
        <p:spPr bwMode="auto">
          <a:xfrm>
            <a:off x="1028700" y="762000"/>
            <a:ext cx="3810000" cy="938957"/>
          </a:xfrm>
          <a:prstGeom prst="rect">
            <a:avLst/>
          </a:prstGeom>
          <a:noFill/>
        </p:spPr>
      </p:pic>
      <p:pic>
        <p:nvPicPr>
          <p:cNvPr id="162817" name="Picture 5"/>
          <p:cNvPicPr>
            <a:picLocks noChangeAspect="1" noChangeArrowheads="1"/>
          </p:cNvPicPr>
          <p:nvPr/>
        </p:nvPicPr>
        <p:blipFill>
          <a:blip r:embed="rId3"/>
          <a:srcRect/>
          <a:stretch>
            <a:fillRect/>
          </a:stretch>
        </p:blipFill>
        <p:spPr bwMode="auto">
          <a:xfrm>
            <a:off x="723900" y="3162300"/>
            <a:ext cx="4495800" cy="762000"/>
          </a:xfrm>
          <a:prstGeom prst="rect">
            <a:avLst/>
          </a:prstGeom>
          <a:noFill/>
        </p:spPr>
      </p:pic>
      <p:sp>
        <p:nvSpPr>
          <p:cNvPr id="162820" name="Rectangle 4"/>
          <p:cNvSpPr>
            <a:spLocks noChangeArrowheads="1"/>
          </p:cNvSpPr>
          <p:nvPr/>
        </p:nvSpPr>
        <p:spPr bwMode="auto">
          <a:xfrm>
            <a:off x="0" y="1981200"/>
            <a:ext cx="9205405"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e is the void volume of the cake and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mean particle diameter.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Combining the above equations gives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2821" name="Rectangle 5"/>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0" y="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specific resistance can be expressed as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304800" y="4267200"/>
            <a:ext cx="8077200" cy="738664"/>
          </a:xfrm>
          <a:prstGeom prst="rect">
            <a:avLst/>
          </a:prstGeom>
        </p:spPr>
        <p:txBody>
          <a:bodyPr wrap="square">
            <a:spAutoFit/>
          </a:bodyPr>
          <a:lstStyle/>
          <a:p>
            <a:pPr lvl="0" fontAlgn="base">
              <a:spcBef>
                <a:spcPct val="0"/>
              </a:spcBef>
              <a:spcAft>
                <a:spcPct val="0"/>
              </a:spcAft>
            </a:pPr>
            <a:r>
              <a:rPr lang="en-US" dirty="0" smtClean="0">
                <a:latin typeface="Times New Roman" pitchFamily="18" charset="0"/>
                <a:ea typeface="Calibri" pitchFamily="34" charset="0"/>
                <a:cs typeface="Times New Roman" pitchFamily="18" charset="0"/>
              </a:rPr>
              <a:t>Solution of the above equation for V at constant pressure gives:</a:t>
            </a:r>
            <a:endParaRPr lang="en-US" sz="1000" dirty="0" smtClean="0">
              <a:latin typeface="Arial" pitchFamily="34" charset="0"/>
              <a:cs typeface="Arial" pitchFamily="34" charset="0"/>
            </a:endParaRPr>
          </a:p>
          <a:p>
            <a:pPr lvl="0" eaLnBrk="0" fontAlgn="base" hangingPunct="0">
              <a:spcBef>
                <a:spcPct val="0"/>
              </a:spcBef>
              <a:spcAft>
                <a:spcPct val="0"/>
              </a:spcAft>
            </a:pPr>
            <a:endParaRPr lang="en-US" sz="2400" dirty="0" smtClean="0">
              <a:latin typeface="Arial" pitchFamily="34" charset="0"/>
              <a:cs typeface="Arial" pitchFamily="34" charset="0"/>
            </a:endParaRPr>
          </a:p>
        </p:txBody>
      </p:sp>
      <p:pic>
        <p:nvPicPr>
          <p:cNvPr id="9" name="Picture 6"/>
          <p:cNvPicPr>
            <a:picLocks noChangeAspect="1" noChangeArrowheads="1"/>
          </p:cNvPicPr>
          <p:nvPr/>
        </p:nvPicPr>
        <p:blipFill>
          <a:blip r:embed="rId4"/>
          <a:srcRect/>
          <a:stretch>
            <a:fillRect/>
          </a:stretch>
        </p:blipFill>
        <p:spPr bwMode="auto">
          <a:xfrm>
            <a:off x="1790700" y="4800600"/>
            <a:ext cx="4229100" cy="909846"/>
          </a:xfrm>
          <a:prstGeom prst="rect">
            <a:avLst/>
          </a:prstGeom>
          <a:noFill/>
        </p:spPr>
      </p:pic>
      <p:sp>
        <p:nvSpPr>
          <p:cNvPr id="10" name="Rectangle 9"/>
          <p:cNvSpPr/>
          <p:nvPr/>
        </p:nvSpPr>
        <p:spPr>
          <a:xfrm>
            <a:off x="914400" y="5905500"/>
            <a:ext cx="5638800" cy="369332"/>
          </a:xfrm>
          <a:prstGeom prst="rect">
            <a:avLst/>
          </a:prstGeom>
        </p:spPr>
        <p:txBody>
          <a:bodyPr wrap="square">
            <a:spAutoFit/>
          </a:bodyPr>
          <a:lstStyle/>
          <a:p>
            <a:pPr lvl="0" algn="justLow" fontAlgn="base">
              <a:spcBef>
                <a:spcPct val="0"/>
              </a:spcBef>
              <a:spcAft>
                <a:spcPct val="0"/>
              </a:spcAft>
            </a:pPr>
            <a:r>
              <a:rPr lang="en-US" dirty="0" smtClean="0">
                <a:latin typeface="Times New Roman" pitchFamily="18" charset="0"/>
                <a:ea typeface="Calibri" pitchFamily="34" charset="0"/>
                <a:cs typeface="Times New Roman" pitchFamily="18" charset="0"/>
              </a:rPr>
              <a:t>Yielding a straight line on plotting t/V against V</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0" y="0"/>
            <a:ext cx="88392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What is Membrane?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Membranes are materials which have voids in them, letting some molecules pass more conveniently than some other molecules.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2273" name="Picture 8"/>
          <p:cNvPicPr>
            <a:picLocks noChangeAspect="1" noChangeArrowheads="1"/>
          </p:cNvPicPr>
          <p:nvPr/>
        </p:nvPicPr>
        <p:blipFill>
          <a:blip r:embed="rId2"/>
          <a:srcRect/>
          <a:stretch>
            <a:fillRect/>
          </a:stretch>
        </p:blipFill>
        <p:spPr bwMode="auto">
          <a:xfrm>
            <a:off x="2133600" y="3276599"/>
            <a:ext cx="4495800" cy="3431863"/>
          </a:xfrm>
          <a:prstGeom prst="rect">
            <a:avLst/>
          </a:prstGeom>
          <a:noFill/>
        </p:spPr>
      </p:pic>
      <p:sp>
        <p:nvSpPr>
          <p:cNvPr id="182275" name="Rectangle 3"/>
          <p:cNvSpPr>
            <a:spLocks noChangeArrowheads="1"/>
          </p:cNvSpPr>
          <p:nvPr/>
        </p:nvSpPr>
        <p:spPr bwMode="auto">
          <a:xfrm>
            <a:off x="0" y="1866900"/>
            <a:ext cx="85725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semi-permeable membrane is a VERY THIN film that allows some types of matter to pass through while leaving others behind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1"/>
          <p:cNvSpPr>
            <a:spLocks noChangeArrowheads="1"/>
          </p:cNvSpPr>
          <p:nvPr/>
        </p:nvSpPr>
        <p:spPr bwMode="auto">
          <a:xfrm>
            <a:off x="0" y="0"/>
            <a:ext cx="8839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Membrane separation processes are used for separation that is difficult to be carried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outin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classical separation such as sedimentation, filtration, or centrifuge. Typical cases are: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Finely dispersed solids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Solids which have a density close to that of the liquid phase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Solids which have gelatinous nature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Low molecular weight and non-volatile organics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Pharmaceuticals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Dissolved salts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Sensitive biological materials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Membrane separation is a natural phenomenon to separate active materials biologically.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1"/>
          <p:cNvSpPr>
            <a:spLocks noChangeArrowheads="1"/>
          </p:cNvSpPr>
          <p:nvPr/>
        </p:nvSpPr>
        <p:spPr bwMode="auto">
          <a:xfrm>
            <a:off x="0" y="0"/>
            <a:ext cx="88773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Membranes are materials which have voids in them letting some molecules pass more conveniently than some other.</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tr-TR" sz="32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How separation occurs?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Difference in permeabilities through a membrane: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Difference in size,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Affinity to the membrane,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Charge, etc.</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Driving forces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Pressure difference,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Concentration difference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32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Voltage difference, etc</a:t>
            </a:r>
            <a:endParaRPr kumimoji="0" lang="tr-TR"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4610100" y="3733800"/>
            <a:ext cx="4334510" cy="252349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1"/>
          <p:cNvSpPr>
            <a:spLocks noChangeArrowheads="1"/>
          </p:cNvSpPr>
          <p:nvPr/>
        </p:nvSpPr>
        <p:spPr bwMode="auto">
          <a:xfrm>
            <a:off x="0" y="0"/>
            <a:ext cx="8104719" cy="440120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28600" algn="l"/>
              </a:tabLst>
            </a:pPr>
            <a:r>
              <a:rPr kumimoji="0" lang="tr-TR" sz="40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Advantages of Membrane Separation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228600" algn="l"/>
              </a:tabLst>
            </a:pPr>
            <a:r>
              <a:rPr kumimoji="0" lang="en-US"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Continuous separation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228600" algn="l"/>
              </a:tabLst>
            </a:pPr>
            <a:r>
              <a:rPr kumimoji="0" lang="en-US"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Low energy requirement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228600" algn="l"/>
              </a:tabLst>
            </a:pPr>
            <a:r>
              <a:rPr kumimoji="0" lang="tr-TR"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Meet variousseparation demands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28600" algn="l"/>
              </a:tabLst>
            </a:pPr>
            <a:r>
              <a:rPr kumimoji="0" lang="tr-TR" sz="4000" b="1"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Disadvantages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228600" algn="l"/>
              </a:tabLst>
            </a:pPr>
            <a:r>
              <a:rPr kumimoji="0" lang="tr-TR"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Fouling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228600" algn="l"/>
              </a:tabLst>
            </a:pPr>
            <a:r>
              <a:rPr kumimoji="0" lang="tr-TR" sz="40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Short service periods</a:t>
            </a:r>
            <a:endParaRPr kumimoji="0" lang="tr-TR"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1"/>
          <p:cNvSpPr>
            <a:spLocks noChangeArrowheads="1"/>
          </p:cNvSpPr>
          <p:nvPr/>
        </p:nvSpPr>
        <p:spPr bwMode="auto">
          <a:xfrm>
            <a:off x="0" y="0"/>
            <a:ext cx="88011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Classification of Membrane Processes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Industrial membrane processes may be classified according to the size range of materials which they are to separate and the driving force used in separation. The most common pressure driven membrane separation processes classified according to pore size are: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Microfiltration (MF)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filtration of suspensions with micro scale particles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Ultrafiltration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(UF) - paint plants in the car industry, dairy industry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Nanofiltration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(NF) - pharmaceutical processing and water treatment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77154" name="Rectangle 2"/>
          <p:cNvSpPr>
            <a:spLocks noChangeArrowheads="1"/>
          </p:cNvSpPr>
          <p:nvPr/>
        </p:nvSpPr>
        <p:spPr bwMode="auto">
          <a:xfrm>
            <a:off x="1" y="5334000"/>
            <a:ext cx="8915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Reverse osmosis (RO)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desalination of brackish and sea water, dairy industry See Table 8.1 for the classification of membrane processes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6131" name="Rectangle 3"/>
          <p:cNvSpPr>
            <a:spLocks noChangeArrowheads="1"/>
          </p:cNvSpPr>
          <p:nvPr/>
        </p:nvSpPr>
        <p:spPr bwMode="auto">
          <a:xfrm>
            <a:off x="0" y="381000"/>
            <a:ext cx="88773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Membrane Materials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Cellulosic membrane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Polyamide membrane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Polysulphone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membrane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Polycarbonate membrane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Reverse Osmosis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Only remove some suspended materials larger than 1 micron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The process eliminate</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the dissolved solids, bacteria, viruses and other germs contained in the water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Only water molecules allowed to pass </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via</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very big pressure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Asymmetric type </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membranes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decrease the driving pressure of the flux</a:t>
            </a:r>
            <a:r>
              <a:rPr kumimoji="0" lang="tr-TR"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Almost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allmembranes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are made polymers, cellulosic acetate and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matic</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polyamide types rated at 96%-99+%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Arial" pitchFamily="34" charset="0"/>
              </a:rPr>
              <a:t>NaCl</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 rejection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ro"/>
          <p:cNvPicPr/>
          <p:nvPr/>
        </p:nvPicPr>
        <p:blipFill>
          <a:blip r:embed="rId2">
            <a:extLst>
              <a:ext uri="{28A0092B-C50C-407E-A947-70E740481C1C}">
                <a14:useLocalDpi xmlns:a14="http://schemas.microsoft.com/office/drawing/2010/main" val="0"/>
              </a:ext>
            </a:extLst>
          </a:blip>
          <a:srcRect/>
          <a:stretch>
            <a:fillRect/>
          </a:stretch>
        </p:blipFill>
        <p:spPr bwMode="auto">
          <a:xfrm>
            <a:off x="4305300" y="266700"/>
            <a:ext cx="3238500" cy="2057400"/>
          </a:xfrm>
          <a:prstGeom prst="rect">
            <a:avLst/>
          </a:prstGeom>
          <a:noFill/>
          <a:ln>
            <a:solidFill>
              <a:sysClr val="windowText" lastClr="000000"/>
            </a:solidFill>
          </a:ln>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1"/>
          <p:cNvSpPr>
            <a:spLocks noChangeArrowheads="1"/>
          </p:cNvSpPr>
          <p:nvPr/>
        </p:nvSpPr>
        <p:spPr bwMode="auto">
          <a:xfrm>
            <a:off x="0" y="0"/>
            <a:ext cx="9047670" cy="39703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Extensive Applications: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Potable water from sea or brackish water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Ultrapure water for food processing and electronic industries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Pharmaceutical grade water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Water for chemical, pulp &amp; paper industry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Waste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treatment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Future Directions</a:t>
            </a:r>
            <a:r>
              <a:rPr kumimoji="0" lang="tr-T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Municipal and industrial waste treatment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Process water for boilers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06" name="Rectangle 2"/>
          <p:cNvSpPr>
            <a:spLocks noChangeArrowheads="1"/>
          </p:cNvSpPr>
          <p:nvPr/>
        </p:nvSpPr>
        <p:spPr bwMode="auto">
          <a:xfrm>
            <a:off x="0" y="4000500"/>
            <a:ext cx="6867586"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justLow" defTabSz="914400" rtl="0" eaLnBrk="1" fontAlgn="base" latinLnBrk="0" hangingPunct="1">
              <a:lnSpc>
                <a:spcPct val="100000"/>
              </a:lnSpc>
              <a:spcBef>
                <a:spcPct val="0"/>
              </a:spcBef>
              <a:spcAft>
                <a:spcPct val="0"/>
              </a:spcAft>
              <a:buClrTx/>
              <a:buSzTx/>
              <a:buFontTx/>
              <a:buChar char="•"/>
              <a:tabLst/>
            </a:pP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e-watering of feed streams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Processing high temperature feed- streams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1246</Words>
  <Application>Microsoft Office PowerPoint</Application>
  <PresentationFormat>On-screen Show (4:3)</PresentationFormat>
  <Paragraphs>145</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المـــــــواطنـــــة</dc:title>
  <dc:creator>dr.salah</dc:creator>
  <cp:lastModifiedBy>amazzon</cp:lastModifiedBy>
  <cp:revision>103</cp:revision>
  <dcterms:created xsi:type="dcterms:W3CDTF">2015-06-28T20:52:36Z</dcterms:created>
  <dcterms:modified xsi:type="dcterms:W3CDTF">2018-12-03T21:06:16Z</dcterms:modified>
</cp:coreProperties>
</file>